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7" r:id="rId3"/>
    <p:sldId id="338" r:id="rId4"/>
    <p:sldId id="339" r:id="rId5"/>
    <p:sldId id="340" r:id="rId6"/>
    <p:sldId id="335" r:id="rId7"/>
    <p:sldId id="258" r:id="rId8"/>
    <p:sldId id="257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 showGuides="1">
      <p:cViewPr>
        <p:scale>
          <a:sx n="123" d="100"/>
          <a:sy n="123" d="100"/>
        </p:scale>
        <p:origin x="-114" y="-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B6335D-90EA-44F2-8A21-9A788EE83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FB3FE22-40A9-4C12-983D-15A7BFA99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ADF474-3C6E-494A-A752-7A279DB9A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5E03-9C23-4BEA-AA92-F0298ABC6FDC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ADFC6BA-D738-4B56-A1DF-5D1670E61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460AE1A-09DD-493E-B629-E202A448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54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DE192FC-E773-4915-9E3D-FF793517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CBF771C-ABA6-4338-84AB-EA804476A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07C951C-FD83-46AB-B732-20B1D7B1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5E03-9C23-4BEA-AA92-F0298ABC6FDC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0CDC72D-822C-4A30-ACE4-5142C580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DC583FD-4CE8-4332-B225-4A2DD4EC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39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39A76DA-5C8E-4FF0-AC04-E2A91A8866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15E344C-5FFE-445E-A46B-152989F44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DC9839-3C3A-453A-B98E-6C9F8005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5E03-9C23-4BEA-AA92-F0298ABC6FDC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C736B7A-6A65-4E33-94F0-9ABEFAC1F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EC7DC9B-D4C0-4024-A73F-20B7E438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42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BBC894F-61BD-47E3-9D4B-ADABA3E8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7512825-90AC-4BD7-8CB9-7880EE8E1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44BBAB9-57B2-46E2-A207-DB16C798F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5E03-9C23-4BEA-AA92-F0298ABC6FDC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B1A7E80-B6AC-46C5-BF23-76B203EB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CA38863-8274-4ED9-B1F6-CC44F7CA0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301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5DAA036-82F5-413A-A63D-858842E60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6184711-FA12-4C91-A7D5-785932917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B82AC14-F277-435E-BC0D-B2BAF0A6F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5E03-9C23-4BEA-AA92-F0298ABC6FDC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129968B-FD15-4032-A23C-1CA45DF80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6BAAB86-2FD7-433E-AD60-A3431FA8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377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EDDFF49-3473-4F62-B012-075CF5318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B5DC752-6600-425C-AF47-DBC9F2A54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CD70D98-B888-4A47-8787-41C46470C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1C4DF58-42B3-445E-8751-643DFF0D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5E03-9C23-4BEA-AA92-F0298ABC6FDC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32F2375-0AE6-445C-A835-EEF409037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471629F-11E4-4FC7-BA11-AD9397CA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148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45955A6-22F7-4A7D-A9F7-1E86C9378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E6EAAC5-C28C-42F7-86E9-F48C85E48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9452C16-EC6B-43D7-BB4F-F78C02C23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A220A60-3CCC-4BC1-B481-C1ED5F29D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50BDE67E-402C-4509-A959-8E3EAC19E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631754D-0DE0-4F01-AB64-FC6B64F38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5E03-9C23-4BEA-AA92-F0298ABC6FDC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468D7159-A5D7-4167-818D-A511484D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53E95B5-7604-4700-84FB-0B494081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522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74D219A-52B7-4C06-9631-E364B3F91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65F40A1-4EBF-4CA1-BBD5-CA8AC0FB2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5E03-9C23-4BEA-AA92-F0298ABC6FDC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4B59B22-B5B6-4138-A8D4-D71200818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80DB8FF-3C6F-45B6-86D4-DE7CD0BD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6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DAB58944-AD77-4E3C-94FB-78B554DB5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5E03-9C23-4BEA-AA92-F0298ABC6FDC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2A31C00-4E4E-4E77-AED1-4575F3AAB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9465CCF-14A5-4140-B397-2A4DD768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79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49CD7C3-9DD1-4D3F-8BFB-B19D9922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19DC189-A875-47CF-9E4C-A1154AE14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5952EA8-6488-4A53-911D-1B727550A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8C5B2D0-5026-43C0-ACD4-D83300F18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5E03-9C23-4BEA-AA92-F0298ABC6FDC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CF30CA2-2F7F-46AF-AEB8-BD91FA0A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41625DD-FA1E-4A31-B684-E875DDBE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399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5240528-AE71-4CAB-8E04-06A9F20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10B9B58-23A4-4AA9-A042-67A0F0147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D74ED8C-B17A-4575-A09C-721D5E4BC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D7BDF88-5C2B-4820-AAD0-B81844199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5E03-9C23-4BEA-AA92-F0298ABC6FDC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C58D998-2ADF-4C15-9C79-6660CB747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D24FDEB-9FB3-4F83-A8DF-6034D644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64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3F55A91F-EE56-4B97-93A3-81CC1F08D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2DC683A-8252-4CFB-ABA9-099BE98F9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654A916-ADC8-404E-A088-06FDFD86B3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45E03-9C23-4BEA-AA92-F0298ABC6FDC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1C1FE8C-1A8A-43B9-9939-10FE88902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0205724-D327-4CA4-A931-7F0830BAD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6D422-3B05-469C-80CE-E8232A906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828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F611006-50AB-44E1-A966-767C348A4C2F}"/>
              </a:ext>
            </a:extLst>
          </p:cNvPr>
          <p:cNvSpPr txBox="1"/>
          <p:nvPr/>
        </p:nvSpPr>
        <p:spPr>
          <a:xfrm>
            <a:off x="4062046" y="3108053"/>
            <a:ext cx="43332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/>
              <a:t>블록체인의 원리</a:t>
            </a:r>
          </a:p>
        </p:txBody>
      </p:sp>
    </p:spTree>
    <p:extLst>
      <p:ext uri="{BB962C8B-B14F-4D97-AF65-F5344CB8AC3E}">
        <p14:creationId xmlns:p14="http://schemas.microsoft.com/office/powerpoint/2010/main" val="2224274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A63ED56-595D-420D-AFE0-757FDBF9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96" y="853126"/>
            <a:ext cx="7590808" cy="51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8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94348CA-F5D7-4F21-B592-16B6D6444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356" y="873964"/>
            <a:ext cx="8355288" cy="511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76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9E3FFDE-1A21-4FE7-A19B-927ADC376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903" y="1476100"/>
            <a:ext cx="8110194" cy="39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99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2EA915D-DBC4-42C2-B80D-BAEE2381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98" y="801278"/>
            <a:ext cx="9313204" cy="525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19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20CB8EE-ED3F-4ED5-A63A-E46295BE2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40" y="953338"/>
            <a:ext cx="8506120" cy="495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43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6E5520C-327C-44E4-8FC6-5610A81A4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7"/>
          <a:stretch/>
        </p:blipFill>
        <p:spPr>
          <a:xfrm>
            <a:off x="2161880" y="1260604"/>
            <a:ext cx="7726838" cy="433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53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AEE8202-4E4C-45E4-B306-D5A66F562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179" y="1807471"/>
            <a:ext cx="8009642" cy="324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71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6361590-D734-465B-8136-844520F2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379" y="1573141"/>
            <a:ext cx="7095242" cy="371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4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A007A7A-A7B1-4699-9579-069FE231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37" y="811616"/>
            <a:ext cx="8179326" cy="523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95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B35DFFD-D5DB-4FC0-8337-728EFF074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930" y="871847"/>
            <a:ext cx="8396140" cy="51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37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xmlns="" id="{4CBF9544-A819-4642-8DA9-BC9856A0F03F}"/>
              </a:ext>
            </a:extLst>
          </p:cNvPr>
          <p:cNvSpPr txBox="1">
            <a:spLocks/>
          </p:cNvSpPr>
          <p:nvPr/>
        </p:nvSpPr>
        <p:spPr>
          <a:xfrm>
            <a:off x="238503" y="354732"/>
            <a:ext cx="10423334" cy="4091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/>
              <a:t>금융위기와 블록체인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86C1EEA-7B7A-4ED7-939A-F7B5CC6AB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384" y="3532181"/>
            <a:ext cx="3467815" cy="209318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8DE5DB-5B96-4ABD-AE35-0E4C07AF8CE7}"/>
              </a:ext>
            </a:extLst>
          </p:cNvPr>
          <p:cNvSpPr txBox="1"/>
          <p:nvPr/>
        </p:nvSpPr>
        <p:spPr>
          <a:xfrm>
            <a:off x="1410055" y="973791"/>
            <a:ext cx="849303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2008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년 금융위기를 겪으면 탄생한 블록체인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EBS </a:t>
            </a:r>
            <a:r>
              <a:rPr lang="ko-KR" altLang="en-US" dirty="0" err="1">
                <a:latin typeface="+mn-ea"/>
              </a:rPr>
              <a:t>다큐프라임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+mn-ea"/>
              </a:rPr>
              <a:t>자본주의와 금융</a:t>
            </a:r>
            <a:r>
              <a:rPr lang="en-US" altLang="ko-KR" dirty="0">
                <a:latin typeface="+mn-ea"/>
              </a:rPr>
              <a:t>”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법정화폐는</a:t>
            </a:r>
            <a:r>
              <a:rPr lang="ko-KR" altLang="en-US" dirty="0">
                <a:latin typeface="+mn-ea"/>
              </a:rPr>
              <a:t> 계속 추가 발행되어 인플레이션을 내재하고 있음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돈의 가치 하락</a:t>
            </a:r>
            <a:r>
              <a:rPr lang="en-US" altLang="ko-KR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정부가 금융에 개입하지 않으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면 금융위기 가능성</a:t>
            </a: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돈과 실물의 대응 관계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돈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=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숫자에 불과</a:t>
            </a: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sym typeface="Wingdings" panose="05000000000000000000" pitchFamily="2" charset="2"/>
              </a:rPr>
              <a:t>공짜를 바라는 심리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파생상품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버블 형성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1114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2700C17-3F95-4202-A3DB-AAE35914D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263" y="1127536"/>
            <a:ext cx="7365474" cy="460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4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64AFD94-20B6-4FB1-9B38-93D7BC25E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23" y="1505971"/>
            <a:ext cx="7471954" cy="38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5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BA30ADF-2146-43A4-AE9B-94798A20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211" y="1339901"/>
            <a:ext cx="8917578" cy="417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3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33C25EF-6E6A-46CA-9426-960EB1381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137" y="1177438"/>
            <a:ext cx="8255726" cy="45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77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5B868CD-F08F-4A24-8612-E0F8F063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57" y="631093"/>
            <a:ext cx="9722726" cy="550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71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39E45BC-F00B-4F05-A410-1C3BF07DA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69" y="823358"/>
            <a:ext cx="8395062" cy="521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05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F990113-D8D3-44F5-9E91-9EBA32928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09" y="922516"/>
            <a:ext cx="9126582" cy="501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13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98AD945-B20B-4DA8-8F4C-F01C554D8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63" y="788786"/>
            <a:ext cx="10032274" cy="528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10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2F345AC-8B40-45FF-9BC9-A0D01913C8DA}"/>
              </a:ext>
            </a:extLst>
          </p:cNvPr>
          <p:cNvSpPr txBox="1">
            <a:spLocks/>
          </p:cNvSpPr>
          <p:nvPr/>
        </p:nvSpPr>
        <p:spPr>
          <a:xfrm>
            <a:off x="238503" y="354732"/>
            <a:ext cx="10423334" cy="4091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/>
              <a:t>블록체인의 탄생 과정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D72F759-B7AF-4FEE-8B8F-B1687EF38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555" y="3995531"/>
            <a:ext cx="1368580" cy="1368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4F345F5-3ADE-414C-824B-030034A3D48B}"/>
              </a:ext>
            </a:extLst>
          </p:cNvPr>
          <p:cNvSpPr txBox="1"/>
          <p:nvPr/>
        </p:nvSpPr>
        <p:spPr>
          <a:xfrm>
            <a:off x="1410054" y="973791"/>
            <a:ext cx="779437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2008 </a:t>
            </a:r>
            <a:r>
              <a:rPr lang="ko-KR" altLang="en-US" dirty="0">
                <a:latin typeface="+mn-ea"/>
              </a:rPr>
              <a:t>금융 위기 </a:t>
            </a:r>
            <a:r>
              <a:rPr lang="en-US" altLang="ko-KR" dirty="0">
                <a:latin typeface="+mn-ea"/>
                <a:sym typeface="Wingdings" pitchFamily="2" charset="2"/>
              </a:rPr>
              <a:t> </a:t>
            </a:r>
            <a:r>
              <a:rPr lang="ko-KR" altLang="en-US" dirty="0" err="1">
                <a:latin typeface="+mn-ea"/>
              </a:rPr>
              <a:t>사토시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나가모토가</a:t>
            </a:r>
            <a:r>
              <a:rPr lang="ko-KR" altLang="en-US" dirty="0">
                <a:latin typeface="+mn-ea"/>
              </a:rPr>
              <a:t> 기존 화폐의 위험성 인지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온라인용 가상화폐 설계 </a:t>
            </a:r>
            <a:r>
              <a:rPr lang="en-US" altLang="ko-KR" dirty="0">
                <a:latin typeface="+mn-ea"/>
                <a:sym typeface="Wingdings" pitchFamily="2" charset="2"/>
              </a:rPr>
              <a:t> </a:t>
            </a:r>
            <a:r>
              <a:rPr lang="en-US" altLang="ko-KR" dirty="0">
                <a:latin typeface="+mn-ea"/>
              </a:rPr>
              <a:t>2008.10.31 </a:t>
            </a:r>
            <a:r>
              <a:rPr lang="ko-KR" altLang="en-US" dirty="0">
                <a:latin typeface="+mn-ea"/>
              </a:rPr>
              <a:t>비트코인 구현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2009.1.3 </a:t>
            </a:r>
            <a:r>
              <a:rPr lang="ko-KR" altLang="en-US" dirty="0" err="1">
                <a:latin typeface="+mn-ea"/>
              </a:rPr>
              <a:t>제네시스</a:t>
            </a:r>
            <a:r>
              <a:rPr lang="ko-KR" altLang="en-US" dirty="0">
                <a:latin typeface="+mn-ea"/>
              </a:rPr>
              <a:t> 블록 채굴 </a:t>
            </a:r>
            <a:r>
              <a:rPr lang="en-US" altLang="ko-KR" dirty="0">
                <a:latin typeface="+mn-ea"/>
                <a:sym typeface="Wingdings" pitchFamily="2" charset="2"/>
              </a:rPr>
              <a:t> </a:t>
            </a:r>
            <a:r>
              <a:rPr lang="ko-KR" altLang="en-US" dirty="0">
                <a:latin typeface="+mn-ea"/>
                <a:sym typeface="Wingdings" pitchFamily="2" charset="2"/>
              </a:rPr>
              <a:t>최초 </a:t>
            </a:r>
            <a:r>
              <a:rPr lang="ko-KR" altLang="en-US" dirty="0" err="1">
                <a:latin typeface="+mn-ea"/>
                <a:sym typeface="Wingdings" pitchFamily="2" charset="2"/>
              </a:rPr>
              <a:t>마이닝</a:t>
            </a:r>
            <a:r>
              <a:rPr lang="ko-KR" altLang="en-US" dirty="0">
                <a:latin typeface="+mn-ea"/>
                <a:sym typeface="Wingdings" pitchFamily="2" charset="2"/>
              </a:rPr>
              <a:t> </a:t>
            </a:r>
            <a:r>
              <a:rPr lang="en-US" altLang="ko-KR" dirty="0">
                <a:latin typeface="+mn-ea"/>
                <a:sym typeface="Wingdings" pitchFamily="2" charset="2"/>
              </a:rPr>
              <a:t>(</a:t>
            </a:r>
            <a:r>
              <a:rPr lang="ko-KR" altLang="en-US" dirty="0">
                <a:latin typeface="+mn-ea"/>
                <a:sym typeface="Wingdings" pitchFamily="2" charset="2"/>
              </a:rPr>
              <a:t>채굴</a:t>
            </a:r>
            <a:r>
              <a:rPr lang="en-US" altLang="ko-KR" dirty="0">
                <a:latin typeface="+mn-ea"/>
                <a:sym typeface="Wingdings" pitchFamily="2" charset="2"/>
              </a:rPr>
              <a:t>)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2009.1.12 </a:t>
            </a:r>
            <a:r>
              <a:rPr lang="ko-KR" altLang="en-US" dirty="0">
                <a:latin typeface="+mn-ea"/>
              </a:rPr>
              <a:t>채굴한 </a:t>
            </a:r>
            <a:r>
              <a:rPr lang="en-US" altLang="ko-KR" dirty="0">
                <a:latin typeface="+mn-ea"/>
              </a:rPr>
              <a:t>50 BTC </a:t>
            </a:r>
            <a:r>
              <a:rPr lang="ko-KR" altLang="en-US" dirty="0">
                <a:latin typeface="+mn-ea"/>
              </a:rPr>
              <a:t>중 </a:t>
            </a:r>
            <a:r>
              <a:rPr lang="en-US" altLang="ko-KR" dirty="0">
                <a:latin typeface="+mn-ea"/>
              </a:rPr>
              <a:t>10 BTC </a:t>
            </a:r>
            <a:r>
              <a:rPr lang="ko-KR" altLang="en-US" dirty="0">
                <a:latin typeface="+mn-ea"/>
              </a:rPr>
              <a:t>최초 전송 </a:t>
            </a:r>
            <a:r>
              <a:rPr lang="en-US" altLang="ko-KR" dirty="0">
                <a:latin typeface="+mn-ea"/>
                <a:sym typeface="Wingdings" pitchFamily="2" charset="2"/>
              </a:rPr>
              <a:t> </a:t>
            </a:r>
            <a:r>
              <a:rPr lang="ko-KR" altLang="en-US" dirty="0">
                <a:latin typeface="+mn-ea"/>
                <a:sym typeface="Wingdings" pitchFamily="2" charset="2"/>
              </a:rPr>
              <a:t>최초 거래 </a:t>
            </a:r>
            <a:r>
              <a:rPr lang="en-US" altLang="ko-KR" dirty="0">
                <a:latin typeface="+mn-ea"/>
                <a:sym typeface="Wingdings" pitchFamily="2" charset="2"/>
              </a:rPr>
              <a:t>(</a:t>
            </a:r>
            <a:r>
              <a:rPr lang="ko-KR" altLang="en-US" dirty="0">
                <a:latin typeface="+mn-ea"/>
                <a:sym typeface="Wingdings" pitchFamily="2" charset="2"/>
              </a:rPr>
              <a:t>트랜잭션</a:t>
            </a:r>
            <a:r>
              <a:rPr lang="en-US" altLang="ko-KR" dirty="0">
                <a:latin typeface="+mn-ea"/>
                <a:sym typeface="Wingdings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sym typeface="Wingdings" pitchFamily="2" charset="2"/>
              </a:rPr>
              <a:t>2010.5.22 10,000 BTC</a:t>
            </a:r>
            <a:r>
              <a:rPr lang="ko-KR" altLang="en-US" dirty="0">
                <a:latin typeface="+mn-ea"/>
                <a:sym typeface="Wingdings" pitchFamily="2" charset="2"/>
              </a:rPr>
              <a:t>로 피자 </a:t>
            </a:r>
            <a:r>
              <a:rPr lang="en-US" altLang="ko-KR" dirty="0">
                <a:latin typeface="+mn-ea"/>
                <a:sym typeface="Wingdings" pitchFamily="2" charset="2"/>
              </a:rPr>
              <a:t>2</a:t>
            </a:r>
            <a:r>
              <a:rPr lang="ko-KR" altLang="en-US" dirty="0">
                <a:latin typeface="+mn-ea"/>
                <a:sym typeface="Wingdings" pitchFamily="2" charset="2"/>
              </a:rPr>
              <a:t>판 구매 </a:t>
            </a:r>
            <a:r>
              <a:rPr lang="en-US" altLang="ko-KR" dirty="0">
                <a:latin typeface="+mn-ea"/>
                <a:sym typeface="Wingdings" pitchFamily="2" charset="2"/>
              </a:rPr>
              <a:t> </a:t>
            </a:r>
            <a:r>
              <a:rPr lang="ko-KR" altLang="en-US" dirty="0">
                <a:latin typeface="+mn-ea"/>
                <a:sym typeface="Wingdings" pitchFamily="2" charset="2"/>
              </a:rPr>
              <a:t>최초의 오프라인 구매</a:t>
            </a:r>
            <a:endParaRPr lang="en-US" altLang="ko-KR" dirty="0">
              <a:latin typeface="+mn-ea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6218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70E4B0-6598-4BED-A3E1-9921B0D6D0DD}"/>
              </a:ext>
            </a:extLst>
          </p:cNvPr>
          <p:cNvSpPr txBox="1">
            <a:spLocks/>
          </p:cNvSpPr>
          <p:nvPr/>
        </p:nvSpPr>
        <p:spPr>
          <a:xfrm>
            <a:off x="238503" y="354732"/>
            <a:ext cx="10423334" cy="4091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/>
              <a:t>블록체인이란</a:t>
            </a:r>
            <a:r>
              <a:rPr lang="en-US" altLang="ko-KR"/>
              <a:t>?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3D37E3D-45DA-4C3E-9137-F328D8716256}"/>
              </a:ext>
            </a:extLst>
          </p:cNvPr>
          <p:cNvGrpSpPr/>
          <p:nvPr/>
        </p:nvGrpSpPr>
        <p:grpSpPr>
          <a:xfrm>
            <a:off x="167875" y="1730801"/>
            <a:ext cx="4562725" cy="2735171"/>
            <a:chOff x="1257551" y="2005900"/>
            <a:chExt cx="4562725" cy="27351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BB2750BE-A4A8-48EB-87CD-A350A5F1B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7" t="4920" r="14394" b="74043"/>
            <a:stretch>
              <a:fillRect/>
            </a:stretch>
          </p:blipFill>
          <p:spPr>
            <a:xfrm>
              <a:off x="1485901" y="2005900"/>
              <a:ext cx="4048125" cy="628995"/>
            </a:xfrm>
            <a:custGeom>
              <a:avLst/>
              <a:gdLst>
                <a:gd name="connsiteX0" fmla="*/ 104835 w 4048125"/>
                <a:gd name="connsiteY0" fmla="*/ 0 h 628995"/>
                <a:gd name="connsiteX1" fmla="*/ 3943290 w 4048125"/>
                <a:gd name="connsiteY1" fmla="*/ 0 h 628995"/>
                <a:gd name="connsiteX2" fmla="*/ 4048125 w 4048125"/>
                <a:gd name="connsiteY2" fmla="*/ 104835 h 628995"/>
                <a:gd name="connsiteX3" fmla="*/ 4048125 w 4048125"/>
                <a:gd name="connsiteY3" fmla="*/ 524160 h 628995"/>
                <a:gd name="connsiteX4" fmla="*/ 3943290 w 4048125"/>
                <a:gd name="connsiteY4" fmla="*/ 628995 h 628995"/>
                <a:gd name="connsiteX5" fmla="*/ 104835 w 4048125"/>
                <a:gd name="connsiteY5" fmla="*/ 628995 h 628995"/>
                <a:gd name="connsiteX6" fmla="*/ 0 w 4048125"/>
                <a:gd name="connsiteY6" fmla="*/ 524160 h 628995"/>
                <a:gd name="connsiteX7" fmla="*/ 0 w 4048125"/>
                <a:gd name="connsiteY7" fmla="*/ 104835 h 628995"/>
                <a:gd name="connsiteX8" fmla="*/ 104835 w 4048125"/>
                <a:gd name="connsiteY8" fmla="*/ 0 h 62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8125" h="628995">
                  <a:moveTo>
                    <a:pt x="104835" y="0"/>
                  </a:moveTo>
                  <a:lnTo>
                    <a:pt x="3943290" y="0"/>
                  </a:lnTo>
                  <a:cubicBezTo>
                    <a:pt x="4001189" y="0"/>
                    <a:pt x="4048125" y="46936"/>
                    <a:pt x="4048125" y="104835"/>
                  </a:cubicBezTo>
                  <a:lnTo>
                    <a:pt x="4048125" y="524160"/>
                  </a:lnTo>
                  <a:cubicBezTo>
                    <a:pt x="4048125" y="582059"/>
                    <a:pt x="4001189" y="628995"/>
                    <a:pt x="3943290" y="628995"/>
                  </a:cubicBezTo>
                  <a:lnTo>
                    <a:pt x="104835" y="628995"/>
                  </a:lnTo>
                  <a:cubicBezTo>
                    <a:pt x="46936" y="628995"/>
                    <a:pt x="0" y="582059"/>
                    <a:pt x="0" y="524160"/>
                  </a:cubicBezTo>
                  <a:lnTo>
                    <a:pt x="0" y="104835"/>
                  </a:lnTo>
                  <a:cubicBezTo>
                    <a:pt x="0" y="46936"/>
                    <a:pt x="46936" y="0"/>
                    <a:pt x="104835" y="0"/>
                  </a:cubicBezTo>
                  <a:close/>
                </a:path>
              </a:pathLst>
            </a:cu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678A109E-47B6-43B4-98CB-8CEBC623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5" t="28401" r="18706" b="50563"/>
            <a:stretch>
              <a:fillRect/>
            </a:stretch>
          </p:blipFill>
          <p:spPr>
            <a:xfrm>
              <a:off x="1257551" y="2707959"/>
              <a:ext cx="4048125" cy="628995"/>
            </a:xfrm>
            <a:custGeom>
              <a:avLst/>
              <a:gdLst>
                <a:gd name="connsiteX0" fmla="*/ 104835 w 4048125"/>
                <a:gd name="connsiteY0" fmla="*/ 0 h 628995"/>
                <a:gd name="connsiteX1" fmla="*/ 3943290 w 4048125"/>
                <a:gd name="connsiteY1" fmla="*/ 0 h 628995"/>
                <a:gd name="connsiteX2" fmla="*/ 4048125 w 4048125"/>
                <a:gd name="connsiteY2" fmla="*/ 104835 h 628995"/>
                <a:gd name="connsiteX3" fmla="*/ 4048125 w 4048125"/>
                <a:gd name="connsiteY3" fmla="*/ 524160 h 628995"/>
                <a:gd name="connsiteX4" fmla="*/ 3943290 w 4048125"/>
                <a:gd name="connsiteY4" fmla="*/ 628995 h 628995"/>
                <a:gd name="connsiteX5" fmla="*/ 104835 w 4048125"/>
                <a:gd name="connsiteY5" fmla="*/ 628995 h 628995"/>
                <a:gd name="connsiteX6" fmla="*/ 0 w 4048125"/>
                <a:gd name="connsiteY6" fmla="*/ 524160 h 628995"/>
                <a:gd name="connsiteX7" fmla="*/ 0 w 4048125"/>
                <a:gd name="connsiteY7" fmla="*/ 104835 h 628995"/>
                <a:gd name="connsiteX8" fmla="*/ 104835 w 4048125"/>
                <a:gd name="connsiteY8" fmla="*/ 0 h 62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8125" h="628995">
                  <a:moveTo>
                    <a:pt x="104835" y="0"/>
                  </a:moveTo>
                  <a:lnTo>
                    <a:pt x="3943290" y="0"/>
                  </a:lnTo>
                  <a:cubicBezTo>
                    <a:pt x="4001189" y="0"/>
                    <a:pt x="4048125" y="46936"/>
                    <a:pt x="4048125" y="104835"/>
                  </a:cubicBezTo>
                  <a:lnTo>
                    <a:pt x="4048125" y="524160"/>
                  </a:lnTo>
                  <a:cubicBezTo>
                    <a:pt x="4048125" y="582059"/>
                    <a:pt x="4001189" y="628995"/>
                    <a:pt x="3943290" y="628995"/>
                  </a:cubicBezTo>
                  <a:lnTo>
                    <a:pt x="104835" y="628995"/>
                  </a:lnTo>
                  <a:cubicBezTo>
                    <a:pt x="46936" y="628995"/>
                    <a:pt x="0" y="582059"/>
                    <a:pt x="0" y="524160"/>
                  </a:cubicBezTo>
                  <a:lnTo>
                    <a:pt x="0" y="104835"/>
                  </a:lnTo>
                  <a:cubicBezTo>
                    <a:pt x="0" y="46936"/>
                    <a:pt x="46936" y="0"/>
                    <a:pt x="104835" y="0"/>
                  </a:cubicBezTo>
                  <a:close/>
                </a:path>
              </a:pathLst>
            </a:cu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90D7A7D6-AF88-4FF4-8A67-7D4C09CAF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72" t="51881" r="8989" b="27082"/>
            <a:stretch>
              <a:fillRect/>
            </a:stretch>
          </p:blipFill>
          <p:spPr>
            <a:xfrm>
              <a:off x="1772151" y="3410018"/>
              <a:ext cx="4048125" cy="628995"/>
            </a:xfrm>
            <a:custGeom>
              <a:avLst/>
              <a:gdLst>
                <a:gd name="connsiteX0" fmla="*/ 104835 w 4048125"/>
                <a:gd name="connsiteY0" fmla="*/ 0 h 628995"/>
                <a:gd name="connsiteX1" fmla="*/ 3943290 w 4048125"/>
                <a:gd name="connsiteY1" fmla="*/ 0 h 628995"/>
                <a:gd name="connsiteX2" fmla="*/ 4048125 w 4048125"/>
                <a:gd name="connsiteY2" fmla="*/ 104835 h 628995"/>
                <a:gd name="connsiteX3" fmla="*/ 4048125 w 4048125"/>
                <a:gd name="connsiteY3" fmla="*/ 524160 h 628995"/>
                <a:gd name="connsiteX4" fmla="*/ 3943290 w 4048125"/>
                <a:gd name="connsiteY4" fmla="*/ 628995 h 628995"/>
                <a:gd name="connsiteX5" fmla="*/ 104835 w 4048125"/>
                <a:gd name="connsiteY5" fmla="*/ 628995 h 628995"/>
                <a:gd name="connsiteX6" fmla="*/ 0 w 4048125"/>
                <a:gd name="connsiteY6" fmla="*/ 524160 h 628995"/>
                <a:gd name="connsiteX7" fmla="*/ 0 w 4048125"/>
                <a:gd name="connsiteY7" fmla="*/ 104835 h 628995"/>
                <a:gd name="connsiteX8" fmla="*/ 104835 w 4048125"/>
                <a:gd name="connsiteY8" fmla="*/ 0 h 62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8125" h="628995">
                  <a:moveTo>
                    <a:pt x="104835" y="0"/>
                  </a:moveTo>
                  <a:lnTo>
                    <a:pt x="3943290" y="0"/>
                  </a:lnTo>
                  <a:cubicBezTo>
                    <a:pt x="4001189" y="0"/>
                    <a:pt x="4048125" y="46936"/>
                    <a:pt x="4048125" y="104835"/>
                  </a:cubicBezTo>
                  <a:lnTo>
                    <a:pt x="4048125" y="524160"/>
                  </a:lnTo>
                  <a:cubicBezTo>
                    <a:pt x="4048125" y="582059"/>
                    <a:pt x="4001189" y="628995"/>
                    <a:pt x="3943290" y="628995"/>
                  </a:cubicBezTo>
                  <a:lnTo>
                    <a:pt x="104835" y="628995"/>
                  </a:lnTo>
                  <a:cubicBezTo>
                    <a:pt x="46936" y="628995"/>
                    <a:pt x="0" y="582059"/>
                    <a:pt x="0" y="524160"/>
                  </a:cubicBezTo>
                  <a:lnTo>
                    <a:pt x="0" y="104835"/>
                  </a:lnTo>
                  <a:cubicBezTo>
                    <a:pt x="0" y="46936"/>
                    <a:pt x="46936" y="0"/>
                    <a:pt x="104835" y="0"/>
                  </a:cubicBezTo>
                  <a:close/>
                </a:path>
              </a:pathLst>
            </a:cu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79EBB08D-EE98-418A-B358-108A5F39A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7" t="75361" r="14394" b="3602"/>
            <a:stretch>
              <a:fillRect/>
            </a:stretch>
          </p:blipFill>
          <p:spPr>
            <a:xfrm>
              <a:off x="1485900" y="4112076"/>
              <a:ext cx="4048125" cy="628995"/>
            </a:xfrm>
            <a:custGeom>
              <a:avLst/>
              <a:gdLst>
                <a:gd name="connsiteX0" fmla="*/ 104835 w 4048125"/>
                <a:gd name="connsiteY0" fmla="*/ 0 h 628995"/>
                <a:gd name="connsiteX1" fmla="*/ 3943290 w 4048125"/>
                <a:gd name="connsiteY1" fmla="*/ 0 h 628995"/>
                <a:gd name="connsiteX2" fmla="*/ 4048125 w 4048125"/>
                <a:gd name="connsiteY2" fmla="*/ 104835 h 628995"/>
                <a:gd name="connsiteX3" fmla="*/ 4048125 w 4048125"/>
                <a:gd name="connsiteY3" fmla="*/ 524160 h 628995"/>
                <a:gd name="connsiteX4" fmla="*/ 3943290 w 4048125"/>
                <a:gd name="connsiteY4" fmla="*/ 628995 h 628995"/>
                <a:gd name="connsiteX5" fmla="*/ 104835 w 4048125"/>
                <a:gd name="connsiteY5" fmla="*/ 628995 h 628995"/>
                <a:gd name="connsiteX6" fmla="*/ 0 w 4048125"/>
                <a:gd name="connsiteY6" fmla="*/ 524160 h 628995"/>
                <a:gd name="connsiteX7" fmla="*/ 0 w 4048125"/>
                <a:gd name="connsiteY7" fmla="*/ 104835 h 628995"/>
                <a:gd name="connsiteX8" fmla="*/ 104835 w 4048125"/>
                <a:gd name="connsiteY8" fmla="*/ 0 h 62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8125" h="628995">
                  <a:moveTo>
                    <a:pt x="104835" y="0"/>
                  </a:moveTo>
                  <a:lnTo>
                    <a:pt x="3943290" y="0"/>
                  </a:lnTo>
                  <a:cubicBezTo>
                    <a:pt x="4001189" y="0"/>
                    <a:pt x="4048125" y="46936"/>
                    <a:pt x="4048125" y="104835"/>
                  </a:cubicBezTo>
                  <a:lnTo>
                    <a:pt x="4048125" y="524160"/>
                  </a:lnTo>
                  <a:cubicBezTo>
                    <a:pt x="4048125" y="582059"/>
                    <a:pt x="4001189" y="628995"/>
                    <a:pt x="3943290" y="628995"/>
                  </a:cubicBezTo>
                  <a:lnTo>
                    <a:pt x="104835" y="628995"/>
                  </a:lnTo>
                  <a:cubicBezTo>
                    <a:pt x="46936" y="628995"/>
                    <a:pt x="0" y="582059"/>
                    <a:pt x="0" y="524160"/>
                  </a:cubicBezTo>
                  <a:lnTo>
                    <a:pt x="0" y="104835"/>
                  </a:lnTo>
                  <a:cubicBezTo>
                    <a:pt x="0" y="46936"/>
                    <a:pt x="46936" y="0"/>
                    <a:pt x="104835" y="0"/>
                  </a:cubicBezTo>
                  <a:close/>
                </a:path>
              </a:pathLst>
            </a:cu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3CC677D-D7D4-4C03-B771-518A0720E90E}"/>
              </a:ext>
            </a:extLst>
          </p:cNvPr>
          <p:cNvSpPr/>
          <p:nvPr/>
        </p:nvSpPr>
        <p:spPr>
          <a:xfrm>
            <a:off x="4907019" y="1730801"/>
            <a:ext cx="640469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거래 내역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트랜잭션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을 모아서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‘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블록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’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이라고 하는 데이터들로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구성된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DB(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파일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)</a:t>
            </a:r>
          </a:p>
          <a:p>
            <a:pPr marL="450900" indent="-34290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marL="450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P2P(peer-to-peer)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방식의 블록 동기화 시스템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marL="450900" indent="-34290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marL="450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모든 노드에 동일한 블록 데이터를 실시간 동기화하는 분산 컴퓨팅 기술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marL="450900" indent="-34290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marL="450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블록 데이터를 누구라도 임의 수정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삭제 불가한 정보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위변조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방지 기술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marL="450900" indent="-34290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marL="450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누구나 블록 데이터에 접근 및 조회 가능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프라이빗은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권한별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접근 제어 가능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9449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DFDFF3-5674-40F7-BA5D-4A482F87C8EA}"/>
              </a:ext>
            </a:extLst>
          </p:cNvPr>
          <p:cNvSpPr txBox="1">
            <a:spLocks/>
          </p:cNvSpPr>
          <p:nvPr/>
        </p:nvSpPr>
        <p:spPr>
          <a:xfrm>
            <a:off x="238503" y="354732"/>
            <a:ext cx="10423334" cy="4091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/>
              <a:t>왜 블록체인을 쓰는가</a:t>
            </a:r>
            <a:r>
              <a:rPr lang="en-US" altLang="ko-KR"/>
              <a:t>?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99E106CA-CC1D-4EF2-86F5-8144457FFAF0}"/>
              </a:ext>
            </a:extLst>
          </p:cNvPr>
          <p:cNvGraphicFramePr>
            <a:graphicFrameLocks noGrp="1"/>
          </p:cNvGraphicFramePr>
          <p:nvPr/>
        </p:nvGraphicFramePr>
        <p:xfrm>
          <a:off x="886593" y="1008421"/>
          <a:ext cx="10476030" cy="5108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2010">
                  <a:extLst>
                    <a:ext uri="{9D8B030D-6E8A-4147-A177-3AD203B41FA5}">
                      <a16:colId xmlns:a16="http://schemas.microsoft.com/office/drawing/2014/main" xmlns="" val="2639638996"/>
                    </a:ext>
                  </a:extLst>
                </a:gridCol>
                <a:gridCol w="3492010">
                  <a:extLst>
                    <a:ext uri="{9D8B030D-6E8A-4147-A177-3AD203B41FA5}">
                      <a16:colId xmlns:a16="http://schemas.microsoft.com/office/drawing/2014/main" xmlns="" val="2997893433"/>
                    </a:ext>
                  </a:extLst>
                </a:gridCol>
                <a:gridCol w="3492010">
                  <a:extLst>
                    <a:ext uri="{9D8B030D-6E8A-4147-A177-3AD203B41FA5}">
                      <a16:colId xmlns:a16="http://schemas.microsoft.com/office/drawing/2014/main" xmlns="" val="1907759523"/>
                    </a:ext>
                  </a:extLst>
                </a:gridCol>
              </a:tblGrid>
              <a:tr h="4170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비교 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전통 </a:t>
                      </a:r>
                      <a:r>
                        <a:rPr lang="en-US" altLang="ko-KR" dirty="0"/>
                        <a:t>IT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블록체인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55623266"/>
                  </a:ext>
                </a:extLst>
              </a:tr>
              <a:tr h="417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무결성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중앙 집중 기관이 통제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블록체인</a:t>
                      </a:r>
                      <a:r>
                        <a:rPr lang="ko-KR" altLang="en-US" dirty="0"/>
                        <a:t> 시스템이 보증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4672867"/>
                  </a:ext>
                </a:extLst>
              </a:tr>
              <a:tr h="417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 주체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중앙 기관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블록체인</a:t>
                      </a:r>
                      <a:r>
                        <a:rPr lang="ko-KR" altLang="en-US" dirty="0"/>
                        <a:t> 참여자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노드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모두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95865450"/>
                  </a:ext>
                </a:extLst>
              </a:tr>
              <a:tr h="417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조작 가능성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기관 개입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개입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4822773"/>
                  </a:ext>
                </a:extLst>
              </a:tr>
              <a:tr h="417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 처리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기반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단순한 트랜잭션 기반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9031450"/>
                  </a:ext>
                </a:extLst>
              </a:tr>
              <a:tr h="417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처리 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빠름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느림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67634317"/>
                  </a:ext>
                </a:extLst>
              </a:tr>
              <a:tr h="417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 인증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공인인증서</a:t>
                      </a:r>
                      <a:r>
                        <a:rPr lang="en-US" altLang="ko-KR" baseline="0" dirty="0"/>
                        <a:t> or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중앙 인증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블록체인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키페어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19363375"/>
                  </a:ext>
                </a:extLst>
              </a:tr>
              <a:tr h="7297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해킹 가능성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종종 발생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내부 해킹 방지 불가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발생 어려움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키페어</a:t>
                      </a:r>
                      <a:r>
                        <a:rPr lang="ko-KR" altLang="en-US" dirty="0"/>
                        <a:t> 관리 이슈 존재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7113109"/>
                  </a:ext>
                </a:extLst>
              </a:tr>
              <a:tr h="7297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보안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다양한 보안 장벽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블록체인</a:t>
                      </a:r>
                      <a:r>
                        <a:rPr lang="ko-KR" altLang="en-US" dirty="0"/>
                        <a:t> 자체는 보안 </a:t>
                      </a:r>
                      <a:r>
                        <a:rPr lang="ko-KR" altLang="en-US" dirty="0" err="1"/>
                        <a:t>미제공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모두가 접근 가능하기 때문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1571849"/>
                  </a:ext>
                </a:extLst>
              </a:tr>
              <a:tr h="7297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활용처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 산업 분야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 인증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문서 보증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데이터 무결성 보장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14211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841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64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B30574B-65FF-4B76-8743-86F3728BB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150" y="738031"/>
            <a:ext cx="7699261" cy="57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51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452A972-709F-4379-9B01-67D8D3D7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439" y="1125920"/>
            <a:ext cx="7733122" cy="460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12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CA7B10B-DFFF-41E0-ABF8-6AEF213D9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92" y="1125960"/>
            <a:ext cx="8452668" cy="491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74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271</Words>
  <Application>Microsoft Office PowerPoint</Application>
  <PresentationFormat>사용자 지정</PresentationFormat>
  <Paragraphs>58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sungho</dc:creator>
  <cp:lastModifiedBy>bitcamp</cp:lastModifiedBy>
  <cp:revision>9</cp:revision>
  <dcterms:created xsi:type="dcterms:W3CDTF">2021-12-15T03:55:47Z</dcterms:created>
  <dcterms:modified xsi:type="dcterms:W3CDTF">2022-05-23T01:32:57Z</dcterms:modified>
</cp:coreProperties>
</file>